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369" r:id="rId2"/>
    <p:sldId id="370" r:id="rId3"/>
    <p:sldId id="413" r:id="rId4"/>
    <p:sldId id="371" r:id="rId5"/>
    <p:sldId id="410" r:id="rId6"/>
    <p:sldId id="411" r:id="rId7"/>
    <p:sldId id="412" r:id="rId8"/>
    <p:sldId id="374" r:id="rId9"/>
    <p:sldId id="394" r:id="rId10"/>
    <p:sldId id="405" r:id="rId11"/>
    <p:sldId id="402" r:id="rId12"/>
    <p:sldId id="392" r:id="rId13"/>
    <p:sldId id="400" r:id="rId14"/>
    <p:sldId id="414" r:id="rId15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94609" autoAdjust="0"/>
  </p:normalViewPr>
  <p:slideViewPr>
    <p:cSldViewPr>
      <p:cViewPr varScale="1">
        <p:scale>
          <a:sx n="75" d="100"/>
          <a:sy n="7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076" cy="500392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547" y="0"/>
            <a:ext cx="2985076" cy="500392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C170AEEA-A93B-484D-AA6B-D308EA598E1F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510" y="4758383"/>
            <a:ext cx="5511146" cy="4508188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767"/>
            <a:ext cx="2985076" cy="500392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547" y="9516767"/>
            <a:ext cx="2985076" cy="500392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7CD2840D-6F17-4014-82EC-865589D58E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045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6BAB65-AF6A-43BD-BAC9-6C79681CB3F7}" type="datetimeFigureOut">
              <a:rPr lang="fr-FR" smtClean="0"/>
              <a:pPr/>
              <a:t>26/06/2020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logique-solidaire.gouv.fr/dispositif-des-certificats-deconomies-denergi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> </a:t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/>
            </a:r>
            <a:br>
              <a:rPr lang="fr-FR" sz="4400" dirty="0" smtClean="0">
                <a:solidFill>
                  <a:srgbClr val="FFC000"/>
                </a:solidFill>
              </a:rPr>
            </a:br>
            <a:r>
              <a:rPr lang="fr-FR" sz="4400" dirty="0" smtClean="0">
                <a:solidFill>
                  <a:srgbClr val="FFC000"/>
                </a:solidFill>
              </a:rPr>
              <a:t>REUNION PUBLIQUE </a:t>
            </a: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SOCIETES REALISANT LES ETUDES </a:t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>DES PHASES 1 ET 2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160240"/>
                <a:gridCol w="1954560"/>
              </a:tblGrid>
              <a:tr h="95622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SOCIETE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TRAVAUX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SECTEUR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MONTANT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728558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FONDASOL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Reconnaissances géotechniques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Le Muy-Nice</a:t>
                      </a:r>
                    </a:p>
                    <a:p>
                      <a:r>
                        <a:rPr lang="fr-FR" dirty="0" smtClean="0">
                          <a:latin typeface="+mj-lt"/>
                        </a:rPr>
                        <a:t>Cannes- St Laurent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 900 000€ HT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SI-LEX et associés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Assistance et Conseils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80 000€ HT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EGEAT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Système informatique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2807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SYSTRA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Bilan socio- économique et calendrier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300 000€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GEOTEC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Sondages, perméabilité,</a:t>
                      </a:r>
                      <a:r>
                        <a:rPr lang="fr-FR" baseline="0" dirty="0" smtClean="0">
                          <a:latin typeface="+mj-lt"/>
                        </a:rPr>
                        <a:t> essais et diagraphes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Marseille-Aubagne</a:t>
                      </a:r>
                    </a:p>
                    <a:p>
                      <a:r>
                        <a:rPr lang="fr-FR" dirty="0" smtClean="0">
                          <a:latin typeface="+mj-lt"/>
                        </a:rPr>
                        <a:t>Alpes Maritimes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/>
                      </a:pPr>
                      <a:r>
                        <a:rPr lang="fr-FR" dirty="0" smtClean="0">
                          <a:latin typeface="+mj-lt"/>
                        </a:rPr>
                        <a:t>940 k€    </a:t>
                      </a:r>
                    </a:p>
                    <a:p>
                      <a:pPr marL="342900" indent="-342900">
                        <a:buAutoNum type="arabicPlain"/>
                      </a:pPr>
                      <a:r>
                        <a:rPr lang="fr-FR" dirty="0" smtClean="0">
                          <a:latin typeface="+mj-lt"/>
                        </a:rPr>
                        <a:t>500 k€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PROPOSITIONS DE FINANCEMENT DU PROJET DE LIGNE NOUVELLE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Financement par l’AFITF 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TIPCE (taxe sur les carburants), soit 1€2 milliards et la TAT(Taxe sur l’Aménagement du Territoire)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-"Les enveloppes les plus importantes iront tout d'abord aux grands projets ferroviaires, et notamment aux lignes nouvelles.« 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-Autre piste de financement retenue par amendement : affecter une part du produit des </a:t>
            </a:r>
            <a:r>
              <a:rPr lang="fr-F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certificats d’économie d’énergie</a:t>
            </a:r>
            <a:r>
              <a:rPr lang="fr-FR" dirty="0" smtClean="0">
                <a:solidFill>
                  <a:schemeClr val="bg1"/>
                </a:solidFill>
              </a:rPr>
              <a:t>, “dispositif opaque”, selon Hervé Maurey, mais qui pourrait rapporter un milliard d’euros à la mobilité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-Il n'y a point le détail de la provenance des fonds. Cela 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sera figé plus tard lors du prochain projet de loi de finances.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RIEN N’EST ENCORE DECIDE, VALIDE ET VOTE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L’ENDETTEMENT COLOSSAL DE LA SNCF  ET DES COLLECTIVITES NE SEMBLENT PAS UN FREIN  POUR LES DECIDEURS</a:t>
            </a:r>
            <a:r>
              <a:rPr lang="fr-FR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fr-FR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6606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dette de la SNCF en 2019 s’élève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à 48.59 milliard d’€</a:t>
            </a:r>
          </a:p>
          <a:p>
            <a:endParaRPr lang="fr-FR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dette publique en 2019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s’élève à 100.4% du PIB soit 2415 milliards d’€</a:t>
            </a:r>
          </a:p>
          <a:p>
            <a:endParaRPr lang="fr-FR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dette de la région s’élève à 1 milliard d’€</a:t>
            </a:r>
          </a:p>
          <a:p>
            <a:endParaRPr lang="fr-FR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Dette de Marseille Provence Méditerranée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à 2 milliards d’€</a:t>
            </a: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149080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Pourtant l’Etat et les collectivités semblent donner suite à des projets de ligne nouvelle…….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274" y="1556792"/>
            <a:ext cx="3740726" cy="5057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RAISONS DE NOTRE POSITION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  <a:solidFill>
            <a:schemeClr val="tx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fr-FR" sz="7200" b="1" i="1" dirty="0" smtClean="0">
                <a:solidFill>
                  <a:schemeClr val="bg1"/>
                </a:solidFill>
                <a:latin typeface="+mj-lt"/>
              </a:rPr>
              <a:t>IMPACT ECONOMIQUE</a:t>
            </a:r>
            <a:endParaRPr lang="fr-FR" sz="7200" i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fr-FR" sz="7200" b="1" dirty="0" smtClean="0">
                <a:solidFill>
                  <a:schemeClr val="bg1"/>
                </a:solidFill>
                <a:latin typeface="+mj-lt"/>
              </a:rPr>
              <a:t>Destruction de l’outil de travail</a:t>
            </a:r>
            <a:endParaRPr lang="fr-FR" sz="7200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fr-FR" sz="7200" b="1" dirty="0" smtClean="0">
                <a:solidFill>
                  <a:schemeClr val="bg1"/>
                </a:solidFill>
                <a:latin typeface="+mj-lt"/>
              </a:rPr>
              <a:t>Moins de financement</a:t>
            </a: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 pour les besoins de la population de la Région : rénovation des lignes existantes, logements, crèches, collèges, lycées, personnes âgées …… auquel il faudra rajouter  la baisse des subventions de l’Etat</a:t>
            </a:r>
          </a:p>
          <a:p>
            <a:r>
              <a:rPr lang="fr-FR" sz="7200" b="1" dirty="0" smtClean="0">
                <a:solidFill>
                  <a:schemeClr val="bg1"/>
                </a:solidFill>
                <a:latin typeface="+mj-lt"/>
              </a:rPr>
              <a:t> Décote de nos maisons </a:t>
            </a: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dans un premier temps et augmentation du foncier dans le futur</a:t>
            </a:r>
          </a:p>
          <a:p>
            <a:r>
              <a:rPr lang="fr-FR" sz="72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fr-FR" sz="7200" b="1" i="1" dirty="0" smtClean="0">
                <a:solidFill>
                  <a:schemeClr val="bg1"/>
                </a:solidFill>
                <a:latin typeface="+mj-lt"/>
              </a:rPr>
              <a:t>DES NUISANCES DE TOUTES SORTES</a:t>
            </a: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>
              <a:buNone/>
            </a:pP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        - Des nuisances sonores et visuelles </a:t>
            </a:r>
            <a:br>
              <a:rPr lang="fr-FR" sz="7200" dirty="0" smtClean="0">
                <a:solidFill>
                  <a:schemeClr val="bg1"/>
                </a:solidFill>
                <a:latin typeface="+mj-lt"/>
              </a:rPr>
            </a:b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- Des catastrophes hydrologiques et aggravation des risques d’incendie ou d’inondation .</a:t>
            </a:r>
            <a:br>
              <a:rPr lang="fr-FR" sz="7200" dirty="0" smtClean="0">
                <a:solidFill>
                  <a:schemeClr val="bg1"/>
                </a:solidFill>
                <a:latin typeface="+mj-lt"/>
              </a:rPr>
            </a:b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- De la pollution de l’air.</a:t>
            </a:r>
          </a:p>
          <a:p>
            <a:pPr>
              <a:buNone/>
            </a:pP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        De plus les villes et villages éloignés du tracé seraient malgré tout impactés financièrement et la population devra utiliser la voiture pour aller travailler</a:t>
            </a:r>
          </a:p>
          <a:p>
            <a:r>
              <a:rPr lang="fr-FR" sz="7200" dirty="0" smtClean="0">
                <a:solidFill>
                  <a:schemeClr val="bg1"/>
                </a:solidFill>
                <a:latin typeface="+mj-lt"/>
              </a:rPr>
              <a:t>-Impact sur le Parc Naturel régional de la Sainte Baume</a:t>
            </a:r>
          </a:p>
          <a:p>
            <a:pPr>
              <a:buNone/>
            </a:pP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fr-FR" sz="7200" b="1" i="1" dirty="0" smtClean="0">
                <a:solidFill>
                  <a:schemeClr val="bg1"/>
                </a:solidFill>
                <a:latin typeface="+mj-lt"/>
              </a:rPr>
              <a:t>LE TRAITEMENT DES DECHETS DU CHANTIER</a:t>
            </a:r>
            <a:r>
              <a:rPr lang="fr-FR" sz="7200" b="1" u="sng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fr-FR" sz="72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fr-FR" sz="7200" dirty="0" smtClean="0">
                <a:solidFill>
                  <a:schemeClr val="bg1"/>
                </a:solidFill>
                <a:latin typeface="+mj-lt"/>
              </a:rPr>
              <a:t>Pour exemple, les matériaux extraits pour la gare St Charles à Marseille, représenteront selon la SNCF, un volume total d’environ 800 000 m3. Or le tunnel entre Le Beausset et Toulon mesure 11Km…….et dans son dossier la SNCF chiffre les déblais à +/- 160 000 m3/km et les remblais à +/- 60 000m3/km</a:t>
            </a:r>
          </a:p>
          <a:p>
            <a:r>
              <a:rPr lang="fr-FR" sz="7200" dirty="0" smtClean="0">
                <a:solidFill>
                  <a:schemeClr val="bg1"/>
                </a:solidFill>
                <a:latin typeface="+mj-lt"/>
              </a:rPr>
              <a:t>    	                              </a:t>
            </a:r>
          </a:p>
          <a:p>
            <a:r>
              <a:rPr lang="fr-FR" sz="7200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fr-FR" sz="4800" b="1" dirty="0" smtClean="0">
                <a:solidFill>
                  <a:schemeClr val="bg1"/>
                </a:solidFill>
                <a:latin typeface="+mj-lt"/>
              </a:rPr>
              <a:t>5</a:t>
            </a:r>
            <a:r>
              <a:rPr lang="fr-FR" sz="2000" b="1" i="1" dirty="0" smtClean="0">
                <a:solidFill>
                  <a:schemeClr val="bg1"/>
                </a:solidFill>
              </a:rPr>
              <a:t>	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LE PROJET CARNOULES -GARDANNE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Cette ligne concerne un bassin de vie de plus de 200.000 habitants, en manque de liaison avec le réseau Grandes Lignes ( Pour exemple, la Provence Verte  compte 100 515 habitants et la </a:t>
            </a:r>
            <a:r>
              <a:rPr lang="fr-FR" sz="1800" dirty="0" err="1" smtClean="0">
                <a:solidFill>
                  <a:schemeClr val="bg1"/>
                </a:solidFill>
                <a:latin typeface="+mj-lt"/>
              </a:rPr>
              <a:t>Dracénie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, 110 019 habitants) et la population augmente chaque année.  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De nombreuses zones industrielle, pour exemple, celle de Rousset, comporte 225 établissements sur 246 Ha et emploie environ  7 000 personnes. 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Sans compter les personnes travaillant à Marseille, Gardanne ou Aix en Provence et habitant sur le Var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Plus 38 000 véhicules en </a:t>
            </a:r>
            <a:r>
              <a:rPr lang="fr-FR" sz="1800" b="1" u="sng" dirty="0" smtClean="0">
                <a:solidFill>
                  <a:schemeClr val="bg1"/>
                </a:solidFill>
                <a:latin typeface="+mj-lt"/>
              </a:rPr>
              <a:t>2002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sur l’autoroute à St Maximin , d’après une étude de la SNCF en 2004 , avec une prévision de 54 000 véhicules jour en 2020.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fr-FR" sz="1800" smtClean="0">
                <a:solidFill>
                  <a:schemeClr val="bg1"/>
                </a:solidFill>
                <a:latin typeface="+mj-lt"/>
              </a:rPr>
              <a:t>on 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coût moins élevée que la ligne nouvelle(610M€)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La durée des travaux annoncée est de 3 ans et non 30 ans pour la LNPCA</a:t>
            </a:r>
          </a:p>
          <a:p>
            <a:pPr>
              <a:buNone/>
            </a:pPr>
            <a:endParaRPr lang="fr-FR" sz="1800" dirty="0" smtClean="0"/>
          </a:p>
          <a:p>
            <a:endParaRPr lang="fr-FR" sz="18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POUR RAPPEL:TRACE PROPOSE PAR SNCF RESEAU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DE PASSAGE PREFERENTIELLE</a:t>
            </a:r>
            <a:b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(ZPP)</a:t>
            </a:r>
            <a:endParaRPr lang="fr-F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type="pic" idx="1"/>
          </p:nvPr>
        </p:nvGraphicFramePr>
        <p:xfrm>
          <a:off x="1259632" y="2132856"/>
          <a:ext cx="7128792" cy="4395986"/>
        </p:xfrm>
        <a:graphic>
          <a:graphicData uri="http://schemas.openxmlformats.org/presentationml/2006/ole">
            <p:oleObj spid="_x0000_s28674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LOI SUR LA MOBILITE VOTEE EN 2019       </a:t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> (Extraits)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« La ligne nouvelle Provence Côte d'Azur, doit permettre de constituer un système ferroviaire performant reliant les trois principales métropoles Marseille, Toulon et Nice »</a:t>
            </a:r>
          </a:p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- «  Dénaturation des nœuds ferroviaires et entretien des réseaux existants »</a:t>
            </a:r>
          </a:p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- «  Lancement  de la première phase et de l’enquête publique en 2018-2022. »</a:t>
            </a:r>
          </a:p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- « Les études seront enfin poursuivies afin de préciser les tracés et les emplacements des gares nouvelles des phases ultérieures du projet."  </a:t>
            </a:r>
          </a:p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  -  «  La Région est chargée de définir l’offre,  la création et  l’exploitation des pôles d’échange et de la gestion des situations perturbées, avec l’aide des départements et des communautés d’agglomérations. »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L’ETAT N’ENTERRE PAS LA LGV ET LANCE EN 2019, UNE CONCERTATION POUR LES PHASES 1 ET 2</a:t>
            </a:r>
            <a:endParaRPr lang="fr-FR" sz="2400" i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/>
            </a:r>
            <a:br>
              <a:rPr lang="fr-FR" sz="1800" b="1" dirty="0" smtClean="0">
                <a:solidFill>
                  <a:schemeClr val="bg1"/>
                </a:solidFill>
              </a:rPr>
            </a:br>
            <a:endParaRPr lang="fr-FR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1463040"/>
          <a:ext cx="607233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68"/>
                <a:gridCol w="3036168"/>
              </a:tblGrid>
              <a:tr h="29207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Initialisation de la concertation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Bilan de la concertation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r>
                        <a:rPr lang="fr-FR" dirty="0" smtClean="0"/>
                        <a:t>21/3/2019:</a:t>
                      </a:r>
                      <a:r>
                        <a:rPr lang="fr-FR" baseline="0" dirty="0" smtClean="0"/>
                        <a:t> COLAC( collège des acteurs)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 octobre 2019 bilan de la concertation à Toulon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r>
                        <a:rPr lang="fr-FR" dirty="0" smtClean="0"/>
                        <a:t>1/4/2019: COPIL (comité de pilotage)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 octobre 2019 bilan à Marseille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r>
                        <a:rPr lang="fr-FR" dirty="0" smtClean="0"/>
                        <a:t>12/6/2019 Lancement de </a:t>
                      </a:r>
                      <a:r>
                        <a:rPr lang="fr-FR" smtClean="0"/>
                        <a:t>la concertation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Réunion des</a:t>
                      </a:r>
                      <a:r>
                        <a:rPr lang="fr-FR" baseline="0" dirty="0" smtClean="0"/>
                        <a:t> COTER (comité territorial)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r>
                        <a:rPr lang="fr-FR" dirty="0" smtClean="0"/>
                        <a:t>12 juin 2019 à Marseille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</a:t>
                      </a:r>
                      <a:r>
                        <a:rPr lang="fr-FR" baseline="0" dirty="0" smtClean="0"/>
                        <a:t> octobre  des bouches du Rhône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r>
                        <a:rPr lang="fr-FR" dirty="0" smtClean="0"/>
                        <a:t>17 juin 2019 à Toulon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 octobre dans</a:t>
                      </a:r>
                      <a:r>
                        <a:rPr lang="fr-FR" baseline="0" dirty="0" smtClean="0"/>
                        <a:t> le Var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 novembre 2019 COPIL</a:t>
                      </a:r>
                      <a:endParaRPr lang="fr-FR" dirty="0"/>
                    </a:p>
                  </a:txBody>
                  <a:tcPr/>
                </a:tc>
              </a:tr>
              <a:tr h="292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 décembre 2019 COLAC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RESULTATS DU COPIL DU 22 NOVEMBRE 2019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bg1"/>
                </a:solidFill>
              </a:rPr>
              <a:t>« Une concertation riche et constructive sur les phases 1 et 2 de la LNPCA s’est tenue du 12 juin au 18 octobre 2019. Les propositions transmises par SNCF Réseau à la suite de cette concertation ont été validées par le comité de pilotage du 22 novembre 2019 qui réunit, à l’échelle régionale, l’Etat et les collectivités locales concernées par l’ensemble du projet. »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« Le Secrétaire d’Etat chargé des transports annonce que le périmètre de l’enquête d’utilité publique à lancer en 2021 concernera bien les phases 1 et 2 et que les études et outils de maîtrise du foncier devront être mis en place </a:t>
            </a:r>
            <a:r>
              <a:rPr lang="fr-FR" sz="1800" b="1" u="sng" dirty="0" smtClean="0">
                <a:solidFill>
                  <a:schemeClr val="bg1"/>
                </a:solidFill>
              </a:rPr>
              <a:t>dès maintenant </a:t>
            </a:r>
            <a:r>
              <a:rPr lang="fr-FR" sz="1800" dirty="0" smtClean="0">
                <a:solidFill>
                  <a:schemeClr val="bg1"/>
                </a:solidFill>
              </a:rPr>
              <a:t>pour poursuivre la préparation des phases 3 et 4. »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« Le Gouvernement et la Région Provence-Alpes-Côte d’Azur tiennent à rappeler leur attachement au projet LNPCA </a:t>
            </a:r>
            <a:r>
              <a:rPr lang="fr-FR" sz="1800" b="1" u="sng" dirty="0" smtClean="0">
                <a:solidFill>
                  <a:schemeClr val="bg1"/>
                </a:solidFill>
              </a:rPr>
              <a:t>dans son ensemble</a:t>
            </a:r>
            <a:r>
              <a:rPr lang="fr-FR" dirty="0" smtClean="0">
                <a:solidFill>
                  <a:schemeClr val="bg1"/>
                </a:solidFill>
              </a:rPr>
              <a:t>. »</a:t>
            </a:r>
          </a:p>
          <a:p>
            <a:r>
              <a:rPr lang="fr-FR" sz="1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Extraits tirés d’un texte du Ministère de la Transition Ecologique et Solidaire du 24 février 2020</a:t>
            </a:r>
            <a:endParaRPr lang="fr-FR" sz="1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PROPOSITIONS DE SNCF RESEAU VALIDE PAR LE COPIL </a:t>
            </a:r>
            <a:endParaRPr lang="fr-FR" dirty="0">
              <a:solidFill>
                <a:srgbClr val="FFC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77072">
                <a:tc>
                  <a:txBody>
                    <a:bodyPr/>
                    <a:lstStyle/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Pour le département du Var</a:t>
                      </a:r>
                      <a:endParaRPr lang="fr-FR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Suppression du verrou de la bifurcation de la Pauline vers Hyères </a:t>
                      </a:r>
                    </a:p>
                    <a:p>
                      <a:pPr>
                        <a:buFontTx/>
                        <a:buNone/>
                      </a:pPr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Mise en place d’un RER Toulonnais de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la Seyne –Toulon-</a:t>
                      </a:r>
                      <a:r>
                        <a:rPr lang="fr-FR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Garéoult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,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en phase 1 en cohérence avec l’ERTMS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Études complémentaires de ce programme (financement à préciser)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• Service de navettes TER omnibus traversant Toulon 4 trains par heure et par sens (2 vers Hyères aujourd’hui) </a:t>
                      </a:r>
                    </a:p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• Services directs entre Toulon, l’aéroport Marseille Provence et Miramas </a:t>
                      </a:r>
                    </a:p>
                    <a:p>
                      <a:endParaRPr lang="fr-FR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• Services TAGV de 1,5 à 2,5 par heure et par sens</a:t>
                      </a:r>
                      <a:endParaRPr lang="fr-FR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FC000"/>
                </a:solidFill>
              </a:rPr>
              <a:t>PLANNING DE TRAVAIL DU PROJET  DES PHASES 1 ET 2 SUR LA BASE DE LA DÉCISION MINISTÉRIELLE DU 4 MARS 2019 ET DU PROJET DE LOM</a:t>
            </a:r>
            <a:endParaRPr lang="fr-FR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0445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  2020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Concertation complémentaire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Mission de financement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-Etudes avant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projet sommaire/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Dossier Enquête Publique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 2021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-Enquête publique sept 2021</a:t>
                      </a:r>
                    </a:p>
                    <a:p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Conseil d’Etat (18 mois)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-Instruction des dossiers de candidatures </a:t>
                      </a:r>
                    </a:p>
                    <a:p>
                      <a:pPr>
                        <a:buFontTx/>
                        <a:buNone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-Etudes avant projet anticipés phase 1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2022</a:t>
                      </a:r>
                    </a:p>
                    <a:p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Conseil d’Etat( 18 mois)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Avant projet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et étude du projet  anticipé phase 1      ( plan, coupes, matériaux, forme, délai, coût)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Projet final phase 1  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  2023</a:t>
                      </a:r>
                    </a:p>
                    <a:p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DUP début 2023 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fr-FR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-Travaux phase 1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PLANIFICATION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DU PHASAGE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La phase 1</a:t>
            </a:r>
            <a:r>
              <a:rPr lang="fr-FR" sz="1400" dirty="0" smtClean="0">
                <a:solidFill>
                  <a:schemeClr val="bg1"/>
                </a:solidFill>
              </a:rPr>
              <a:t> – de </a:t>
            </a:r>
            <a:r>
              <a:rPr lang="fr-FR" sz="1400" b="1" dirty="0" smtClean="0">
                <a:solidFill>
                  <a:schemeClr val="bg1"/>
                </a:solidFill>
              </a:rPr>
              <a:t>2023 à 2027 </a:t>
            </a:r>
            <a:r>
              <a:rPr lang="fr-FR" sz="1400" dirty="0" smtClean="0">
                <a:solidFill>
                  <a:schemeClr val="bg1"/>
                </a:solidFill>
              </a:rPr>
              <a:t> – et d’un coût de </a:t>
            </a:r>
            <a:r>
              <a:rPr lang="fr-FR" sz="1400" b="1" dirty="0" smtClean="0">
                <a:solidFill>
                  <a:schemeClr val="bg1"/>
                </a:solidFill>
              </a:rPr>
              <a:t>860 millions</a:t>
            </a:r>
            <a:r>
              <a:rPr lang="fr-FR" sz="1400" dirty="0" smtClean="0">
                <a:solidFill>
                  <a:schemeClr val="bg1"/>
                </a:solidFill>
              </a:rPr>
              <a:t> d’euros (estimation), concernerait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un premier réaménagement du fonctionnement du plateau Saint Charles  à Marseille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une première phase de l’aménagement du pôle d’échange multimodal (PEM) de Saint-Augustin à Nice et de la gare de la Pauline à Toulon.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La phase 2</a:t>
            </a:r>
            <a:r>
              <a:rPr lang="fr-FR" sz="1400" dirty="0" smtClean="0">
                <a:solidFill>
                  <a:schemeClr val="bg1"/>
                </a:solidFill>
              </a:rPr>
              <a:t> – évaluée à </a:t>
            </a:r>
            <a:r>
              <a:rPr lang="fr-FR" sz="1400" b="1" dirty="0" smtClean="0">
                <a:solidFill>
                  <a:schemeClr val="bg1"/>
                </a:solidFill>
              </a:rPr>
              <a:t>2,9 milliards</a:t>
            </a:r>
            <a:r>
              <a:rPr lang="fr-FR" sz="1400" dirty="0" smtClean="0">
                <a:solidFill>
                  <a:schemeClr val="bg1"/>
                </a:solidFill>
              </a:rPr>
              <a:t> (estimation) comporte :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la gare souterraine et la finalisation des aménagements du plateau Saint-Charles à Marseille,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la bifurcation de Grasse,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le remisage des TER à Cannes,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l’aménagement de la ligne classique Cannes-Nice 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La phase 3  </a:t>
            </a:r>
            <a:r>
              <a:rPr lang="fr-FR" sz="1400" dirty="0" smtClean="0">
                <a:solidFill>
                  <a:schemeClr val="bg1"/>
                </a:solidFill>
              </a:rPr>
              <a:t> d’un montant de </a:t>
            </a:r>
            <a:r>
              <a:rPr lang="fr-FR" sz="1400" b="1" dirty="0" smtClean="0">
                <a:solidFill>
                  <a:schemeClr val="bg1"/>
                </a:solidFill>
              </a:rPr>
              <a:t>4.5 milliards </a:t>
            </a:r>
            <a:r>
              <a:rPr lang="fr-FR" sz="1400" dirty="0" smtClean="0">
                <a:solidFill>
                  <a:schemeClr val="bg1"/>
                </a:solidFill>
              </a:rPr>
              <a:t>–concerne :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la gare de la Bocca à Cannes ET DE St Augustin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                     la ligne nouvelle Nice-Cannes (boucle azuréenne).</a:t>
            </a:r>
          </a:p>
          <a:p>
            <a:endParaRPr lang="fr-FR" sz="1400" dirty="0" smtClean="0">
              <a:solidFill>
                <a:schemeClr val="bg1"/>
              </a:solidFill>
            </a:endParaRPr>
          </a:p>
          <a:p>
            <a:r>
              <a:rPr lang="fr-FR" sz="1400" b="1" u="sng" dirty="0" smtClean="0">
                <a:solidFill>
                  <a:srgbClr val="000000"/>
                </a:solidFill>
              </a:rPr>
              <a:t>La phase 4  d'un montant de 6,4 milliards d’euros ( estimation) porte sur : les sections de ligne nouvelle entre Aubagne et Toulon et entre Cannes et Le Muy.</a:t>
            </a:r>
          </a:p>
          <a:p>
            <a:endParaRPr lang="fr-FR" sz="1400" b="1" u="sng" dirty="0" smtClean="0">
              <a:solidFill>
                <a:srgbClr val="000000"/>
              </a:solidFill>
            </a:endParaRPr>
          </a:p>
          <a:p>
            <a:r>
              <a:rPr lang="fr-FR" sz="1400" b="1" dirty="0" smtClean="0">
                <a:solidFill>
                  <a:srgbClr val="000000"/>
                </a:solidFill>
              </a:rPr>
              <a:t>                              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FINANCEMENT DES ETUDES PHASES 1 ET 2</a:t>
            </a:r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-En réponse à la demande de Madame la Ministre, les besoins de financement des compléments d’études LNPCA jusqu’à la DUP sont estimés à 24 M€.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- 17 M€ pour les études de niveau APS phases 1 &amp; 2 à Etude d’impact et préparation dossier d’enquête publique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- 2,8 M€ pour des compléments d’étude en phase 3 et 4 à préservation du foncier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- 4,2 M€ d’anticipation d’AVP avant conventionnement de cette phase d’étude en 2021</a:t>
            </a:r>
          </a:p>
          <a:p>
            <a:endParaRPr lang="fr-FR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16586</TotalTime>
  <Words>677</Words>
  <Application>Microsoft Office PowerPoint</Application>
  <PresentationFormat>Affichage à l'écran (4:3)</PresentationFormat>
  <Paragraphs>172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Apex</vt:lpstr>
      <vt:lpstr>PDF</vt:lpstr>
      <vt:lpstr>            REUNION PUBLIQUE     </vt:lpstr>
      <vt:lpstr>POUR RAPPEL:TRACE PROPOSE PAR SNCF RESEAU</vt:lpstr>
      <vt:lpstr>LOI SUR LA MOBILITE VOTEE EN 2019         (Extraits)</vt:lpstr>
      <vt:lpstr>L’ETAT N’ENTERRE PAS LA LGV ET LANCE EN 2019, UNE CONCERTATION POUR LES PHASES 1 ET 2</vt:lpstr>
      <vt:lpstr>RESULTATS DU COPIL DU 22 NOVEMBRE 2019</vt:lpstr>
      <vt:lpstr>PROPOSITIONS DE SNCF RESEAU VALIDE PAR LE COPIL </vt:lpstr>
      <vt:lpstr>PLANNING DE TRAVAIL DU PROJET  DES PHASES 1 ET 2 SUR LA BASE DE LA DÉCISION MINISTÉRIELLE DU 4 MARS 2019 ET DU PROJET DE LOM</vt:lpstr>
      <vt:lpstr>PLANIFICATION DU PHASAGE</vt:lpstr>
      <vt:lpstr>FINANCEMENT DES ETUDES PHASES 1 ET 2</vt:lpstr>
      <vt:lpstr>SOCIETES REALISANT LES ETUDES  DES PHASES 1 ET 2</vt:lpstr>
      <vt:lpstr>PROPOSITIONS DE FINANCEMENT DU PROJET DE LIGNE NOUVELLE</vt:lpstr>
      <vt:lpstr>L’ENDETTEMENT COLOSSAL DE LA SNCF  ET DES COLLECTIVITES NE SEMBLENT PAS UN FREIN  POUR LES DECIDEURS </vt:lpstr>
      <vt:lpstr>LES RAISONS DE NOTRE POSITION</vt:lpstr>
      <vt:lpstr>LE PROJET CARNOULES -GARDANNE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LGV SANARY Assemblee Générale</dc:title>
  <dc:creator>bernard</dc:creator>
  <cp:lastModifiedBy>NSF</cp:lastModifiedBy>
  <cp:revision>1632</cp:revision>
  <dcterms:created xsi:type="dcterms:W3CDTF">2012-11-22T15:44:42Z</dcterms:created>
  <dcterms:modified xsi:type="dcterms:W3CDTF">2020-06-26T07:50:50Z</dcterms:modified>
</cp:coreProperties>
</file>